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theme/theme1.xml" ContentType="application/vnd.openxmlformats-officedocument.theme+xml"/>
  <Override PartName="/ppt/theme/theme2.xml" ContentType="application/vnd.openxmlformats-officedocument.theme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2" Type="http://schemas.openxmlformats.org/officeDocument/2006/relationships/custom-properties" Target="docProps/custom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5143500" cx="9144000"/>
  <p:notesSz cx="6858000" cy="9144000"/>
  <p:embeddedFontLst>
    <p:embeddedFont>
      <p:font typeface="Proxima Nova"/>
      <p:regular r:id="rId23"/>
      <p:bold r:id="rId24"/>
      <p:italic r:id="rId25"/>
      <p:boldItalic r:id="rId26"/>
    </p:embeddedFont>
    <p:embeddedFont>
      <p:font typeface="Roboto"/>
      <p:regular r:id="rId27"/>
      <p:bold r:id="rId28"/>
      <p:italic r:id="rId29"/>
      <p:boldItalic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font" Target="fonts/ProximaNova-boldItalic.fntdata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1" Type="http://schemas.openxmlformats.org/officeDocument/2006/relationships/slide" Target="slides/slide16.xml"/><Relationship Id="rId3" Type="http://schemas.openxmlformats.org/officeDocument/2006/relationships/presProps" Target="presProps.xml"/><Relationship Id="rId25" Type="http://schemas.openxmlformats.org/officeDocument/2006/relationships/font" Target="fonts/ProximaNova-italic.fntdata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33" Type="http://schemas.openxmlformats.org/officeDocument/2006/relationships/customXml" Target="../customXml/item3.xml"/><Relationship Id="rId20" Type="http://schemas.openxmlformats.org/officeDocument/2006/relationships/slide" Target="slides/slide15.xml"/><Relationship Id="rId2" Type="http://schemas.openxmlformats.org/officeDocument/2006/relationships/viewProps" Target="viewProps.xml"/><Relationship Id="rId29" Type="http://schemas.openxmlformats.org/officeDocument/2006/relationships/font" Target="fonts/Roboto-italic.fntdata"/><Relationship Id="rId16" Type="http://schemas.openxmlformats.org/officeDocument/2006/relationships/slide" Target="slides/slide11.xml"/><Relationship Id="rId24" Type="http://schemas.openxmlformats.org/officeDocument/2006/relationships/font" Target="fonts/ProximaNova-bold.fntdata"/><Relationship Id="rId1" Type="http://schemas.openxmlformats.org/officeDocument/2006/relationships/theme" Target="theme/theme2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32" Type="http://schemas.openxmlformats.org/officeDocument/2006/relationships/customXml" Target="../customXml/item2.xml"/><Relationship Id="rId23" Type="http://schemas.openxmlformats.org/officeDocument/2006/relationships/font" Target="fonts/ProximaNova-regular.fntdata"/><Relationship Id="rId28" Type="http://schemas.openxmlformats.org/officeDocument/2006/relationships/font" Target="fonts/Roboto-bold.fntdata"/><Relationship Id="rId5" Type="http://schemas.openxmlformats.org/officeDocument/2006/relationships/notesMaster" Target="notesMasters/notesMaster1.xml"/><Relationship Id="rId15" Type="http://schemas.openxmlformats.org/officeDocument/2006/relationships/slide" Target="slides/slide10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customXml" Target="../customXml/item1.xml"/><Relationship Id="rId22" Type="http://schemas.openxmlformats.org/officeDocument/2006/relationships/slide" Target="slides/slide1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7" Type="http://schemas.openxmlformats.org/officeDocument/2006/relationships/font" Target="fonts/Roboto-regular.fntdata"/><Relationship Id="rId30" Type="http://schemas.openxmlformats.org/officeDocument/2006/relationships/font" Target="fonts/Roboto-boldItalic.fntdata"/><Relationship Id="rId14" Type="http://schemas.openxmlformats.org/officeDocument/2006/relationships/slide" Target="slides/slide9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75b75c777a_3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275b75c777a_3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75b75c777a_3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275b75c777a_3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75b3e007d7_0_19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75b3e007d7_0_19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75b75c777a_3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275b75c777a_3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75b3e007d7_0_19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275b3e007d7_0_19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75b3e007d7_0_19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275b3e007d7_0_19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75b3e007d7_0_19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275b3e007d7_0_19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Classes members are private by default, structs members are public by default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75b3e007d7_0_19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275b3e007d7_0_19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275b3e007d7_0_2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275b3e007d7_0_2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75b3e007d7_0_1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75b3e007d7_0_1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75b3e007d7_0_1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75b3e007d7_0_1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75b3e007d7_0_19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275b3e007d7_0_19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75b75c777a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275b75c777a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75b75c777a_2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275b75c777a_2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75b75c777a_2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275b75c777a_2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75b75c777a_3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275b75c777a_3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" name="Google Shape;11;p2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Google Shape;15;p3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" name="Google Shape;16;p3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9"/>
          <p:cNvSpPr txBox="1"/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pearmin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Relationship Id="rId4" Type="http://schemas.openxmlformats.org/officeDocument/2006/relationships/image" Target="../media/image1.png"/><Relationship Id="rId5" Type="http://schemas.openxmlformats.org/officeDocument/2006/relationships/hyperlink" Target="https://www.programiz.com/cpp-programming/pointers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jpg"/><Relationship Id="rId4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cplusplus.com/doc/tutorial/dynamic/" TargetMode="External"/><Relationship Id="rId4" Type="http://schemas.openxmlformats.org/officeDocument/2006/relationships/hyperlink" Target="https://www.programiz.com/cpp-programming/memory-management" TargetMode="External"/><Relationship Id="rId5" Type="http://schemas.openxmlformats.org/officeDocument/2006/relationships/image" Target="../media/image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png"/><Relationship Id="rId4" Type="http://schemas.openxmlformats.org/officeDocument/2006/relationships/hyperlink" Target="https://www.programiz.com/cpp-programming/object-class" TargetMode="External"/><Relationship Id="rId5" Type="http://schemas.openxmlformats.org/officeDocument/2006/relationships/hyperlink" Target="https://www.w3schools.com/cpp/cpp_classes.asp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Relationship Id="rId4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Structures Workshop</a:t>
            </a:r>
            <a:endParaRPr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Day 1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Reviewing C++ Principles​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22"/>
          <p:cNvSpPr txBox="1"/>
          <p:nvPr>
            <p:ph idx="1" type="body"/>
          </p:nvPr>
        </p:nvSpPr>
        <p:spPr>
          <a:xfrm>
            <a:off x="311700" y="1587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Most Important Things to Brush Up On:</a:t>
            </a:r>
            <a:endParaRPr u="sng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Functions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Pointers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Memory Management​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Arrays​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Structs/Classes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File I/O​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These are crucial to be successful in HW and Programming Assignments!​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22"/>
          <p:cNvSpPr txBox="1"/>
          <p:nvPr/>
        </p:nvSpPr>
        <p:spPr>
          <a:xfrm>
            <a:off x="311700" y="1017725"/>
            <a:ext cx="7883100" cy="8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It’s time for you all to brush up on some 1437 material!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Functions</a:t>
            </a:r>
            <a:endParaRPr/>
          </a:p>
        </p:txBody>
      </p:sp>
      <p:sp>
        <p:nvSpPr>
          <p:cNvPr id="128" name="Google Shape;128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86">
                <a:solidFill>
                  <a:srgbClr val="000000"/>
                </a:solidFill>
              </a:rPr>
              <a:t>A function is a block of code that performs a specific task, such as calculating the area of a rectangle or even something as simple as printing “Hello!”</a:t>
            </a:r>
            <a:endParaRPr sz="1386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86">
                <a:solidFill>
                  <a:srgbClr val="000000"/>
                </a:solidFill>
              </a:rPr>
              <a:t>A C++ function consists of two parts:</a:t>
            </a:r>
            <a:endParaRPr sz="1386">
              <a:solidFill>
                <a:srgbClr val="000000"/>
              </a:solidFill>
            </a:endParaRPr>
          </a:p>
          <a:p>
            <a:pPr indent="-316622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386"/>
              <a:buChar char="-"/>
            </a:pPr>
            <a:r>
              <a:rPr b="1" lang="en" sz="1386" u="sng">
                <a:solidFill>
                  <a:srgbClr val="000000"/>
                </a:solidFill>
              </a:rPr>
              <a:t>Declaration:</a:t>
            </a:r>
            <a:r>
              <a:rPr b="1" lang="en" sz="1386">
                <a:solidFill>
                  <a:srgbClr val="000000"/>
                </a:solidFill>
              </a:rPr>
              <a:t> </a:t>
            </a:r>
            <a:r>
              <a:rPr lang="en" sz="1386">
                <a:solidFill>
                  <a:srgbClr val="000000"/>
                </a:solidFill>
              </a:rPr>
              <a:t>the return type, name of the function, and parameters (if any)</a:t>
            </a:r>
            <a:endParaRPr sz="1386">
              <a:solidFill>
                <a:srgbClr val="000000"/>
              </a:solidFill>
            </a:endParaRPr>
          </a:p>
          <a:p>
            <a:pPr indent="-316622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86"/>
              <a:buChar char="-"/>
            </a:pPr>
            <a:r>
              <a:rPr b="1" lang="en" sz="1386" u="sng">
                <a:solidFill>
                  <a:srgbClr val="000000"/>
                </a:solidFill>
              </a:rPr>
              <a:t>Definition:</a:t>
            </a:r>
            <a:r>
              <a:rPr lang="en" sz="1386">
                <a:solidFill>
                  <a:srgbClr val="000000"/>
                </a:solidFill>
              </a:rPr>
              <a:t> the body of the function (code to be executed)</a:t>
            </a:r>
            <a:endParaRPr sz="1386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 u="sng">
              <a:solidFill>
                <a:srgbClr val="000000"/>
              </a:solidFill>
            </a:endParaRPr>
          </a:p>
        </p:txBody>
      </p:sp>
      <p:pic>
        <p:nvPicPr>
          <p:cNvPr id="129" name="Google Shape;12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34775" y="2635125"/>
            <a:ext cx="2490675" cy="22618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3"/>
          <p:cNvSpPr txBox="1"/>
          <p:nvPr/>
        </p:nvSpPr>
        <p:spPr>
          <a:xfrm>
            <a:off x="311700" y="2877025"/>
            <a:ext cx="5769300" cy="20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latin typeface="Proxima Nova"/>
                <a:ea typeface="Proxima Nova"/>
                <a:cs typeface="Proxima Nova"/>
                <a:sym typeface="Proxima Nova"/>
              </a:rPr>
              <a:t>Important Takeaways:</a:t>
            </a:r>
            <a:endParaRPr sz="1200" u="sng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Return Type - </a:t>
            </a:r>
            <a:r>
              <a:rPr lang="en" sz="1200">
                <a:solidFill>
                  <a:srgbClr val="262626"/>
                </a:solidFill>
                <a:latin typeface="Proxima Nova"/>
                <a:ea typeface="Proxima Nova"/>
                <a:cs typeface="Proxima Nova"/>
                <a:sym typeface="Proxima Nova"/>
              </a:rPr>
              <a:t>specifies the type of value or object returned by the function​</a:t>
            </a:r>
            <a:endParaRPr sz="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Function Name - indicates name given to function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Argument List  - placeholder for values that will be passed to function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Function Body - defines the actual performed computations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Pointers</a:t>
            </a:r>
            <a:endParaRPr/>
          </a:p>
        </p:txBody>
      </p:sp>
      <p:sp>
        <p:nvSpPr>
          <p:cNvPr id="136" name="Google Shape;136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Each program variable is stored in the computer’s memory at some location, or </a:t>
            </a:r>
            <a:r>
              <a:rPr b="1" i="1" lang="en" sz="1400"/>
              <a:t>address</a:t>
            </a:r>
            <a:r>
              <a:rPr lang="en" sz="1400"/>
              <a:t>. A </a:t>
            </a:r>
            <a:r>
              <a:rPr b="1" i="1" lang="en" sz="1400"/>
              <a:t>pointer</a:t>
            </a:r>
            <a:r>
              <a:rPr lang="en" sz="1400"/>
              <a:t> is a variable that holds such an address.​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 u="sng"/>
              <a:t>Example:</a:t>
            </a:r>
            <a:r>
              <a:rPr lang="en" sz="1400"/>
              <a:t> For an int data type, int * denotes a pointer to a </a:t>
            </a:r>
            <a:r>
              <a:rPr lang="en" sz="1400"/>
              <a:t>variable</a:t>
            </a:r>
            <a:r>
              <a:rPr lang="en" sz="1400"/>
              <a:t> of type int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/>
              <a:t>Two essential operators used to manipulate pointers: </a:t>
            </a:r>
            <a:endParaRPr sz="1400"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&amp; - address of operator 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*  - dereferences the pointer.</a:t>
            </a:r>
            <a:endParaRPr sz="1400"/>
          </a:p>
        </p:txBody>
      </p:sp>
      <p:pic>
        <p:nvPicPr>
          <p:cNvPr id="137" name="Google Shape;13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9300" y="4754300"/>
            <a:ext cx="2113850" cy="280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1975" y="3204400"/>
            <a:ext cx="6586999" cy="15499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4"/>
          <p:cNvSpPr txBox="1"/>
          <p:nvPr/>
        </p:nvSpPr>
        <p:spPr>
          <a:xfrm>
            <a:off x="7829725" y="4418525"/>
            <a:ext cx="1327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0" name="Google Shape;140;p24"/>
          <p:cNvSpPr txBox="1"/>
          <p:nvPr/>
        </p:nvSpPr>
        <p:spPr>
          <a:xfrm>
            <a:off x="7127650" y="3289100"/>
            <a:ext cx="1892700" cy="146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Good Resources to Review: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5"/>
              </a:rPr>
              <a:t>https://www.programiz.com/cpp-programming/pointers</a:t>
            </a: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Pointers (cont’d)</a:t>
            </a:r>
            <a:endParaRPr/>
          </a:p>
        </p:txBody>
      </p:sp>
      <p:sp>
        <p:nvSpPr>
          <p:cNvPr id="146" name="Google Shape;146;p25"/>
          <p:cNvSpPr txBox="1"/>
          <p:nvPr>
            <p:ph idx="1" type="body"/>
          </p:nvPr>
        </p:nvSpPr>
        <p:spPr>
          <a:xfrm>
            <a:off x="311700" y="10993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int Num – variable of type int​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int *ptr1 – pointer variable of type int​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int **ptr2 – double pointer variable​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>
                <a:highlight>
                  <a:srgbClr val="FFFF00"/>
                </a:highlight>
              </a:rPr>
              <a:t>*</a:t>
            </a:r>
            <a:r>
              <a:rPr lang="en"/>
              <a:t> – dereferences a variable​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>
                <a:highlight>
                  <a:srgbClr val="FFFF00"/>
                </a:highlight>
              </a:rPr>
              <a:t>&amp;</a:t>
            </a:r>
            <a:r>
              <a:rPr lang="en"/>
              <a:t> – address operator​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25"/>
          <p:cNvSpPr/>
          <p:nvPr/>
        </p:nvSpPr>
        <p:spPr>
          <a:xfrm>
            <a:off x="2229300" y="4076950"/>
            <a:ext cx="912600" cy="572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</a:t>
            </a:r>
            <a:r>
              <a:rPr lang="en"/>
              <a:t>tr2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0xB1A2​</a:t>
            </a:r>
            <a:endParaRPr/>
          </a:p>
        </p:txBody>
      </p:sp>
      <p:sp>
        <p:nvSpPr>
          <p:cNvPr id="148" name="Google Shape;148;p25"/>
          <p:cNvSpPr/>
          <p:nvPr/>
        </p:nvSpPr>
        <p:spPr>
          <a:xfrm>
            <a:off x="6103025" y="4076950"/>
            <a:ext cx="912600" cy="572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</a:t>
            </a:r>
            <a:r>
              <a:rPr lang="en"/>
              <a:t>um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123</a:t>
            </a:r>
            <a:endParaRPr/>
          </a:p>
        </p:txBody>
      </p:sp>
      <p:sp>
        <p:nvSpPr>
          <p:cNvPr id="149" name="Google Shape;149;p25"/>
          <p:cNvSpPr/>
          <p:nvPr/>
        </p:nvSpPr>
        <p:spPr>
          <a:xfrm>
            <a:off x="4115700" y="4076950"/>
            <a:ext cx="912600" cy="572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ptr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0x7714​</a:t>
            </a:r>
            <a:endParaRPr/>
          </a:p>
        </p:txBody>
      </p:sp>
      <p:cxnSp>
        <p:nvCxnSpPr>
          <p:cNvPr id="150" name="Google Shape;150;p25"/>
          <p:cNvCxnSpPr>
            <a:stCxn id="147" idx="3"/>
          </p:cNvCxnSpPr>
          <p:nvPr/>
        </p:nvCxnSpPr>
        <p:spPr>
          <a:xfrm flipH="1" rot="10800000">
            <a:off x="3141900" y="3927700"/>
            <a:ext cx="1012200" cy="435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51" name="Google Shape;151;p25"/>
          <p:cNvCxnSpPr/>
          <p:nvPr/>
        </p:nvCxnSpPr>
        <p:spPr>
          <a:xfrm flipH="1" rot="10800000">
            <a:off x="5028300" y="3951875"/>
            <a:ext cx="1012200" cy="435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2" name="Google Shape;152;p25"/>
          <p:cNvSpPr txBox="1"/>
          <p:nvPr/>
        </p:nvSpPr>
        <p:spPr>
          <a:xfrm>
            <a:off x="2229300" y="3752675"/>
            <a:ext cx="1493400" cy="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0xFF43​</a:t>
            </a:r>
            <a:endParaRPr/>
          </a:p>
        </p:txBody>
      </p:sp>
      <p:sp>
        <p:nvSpPr>
          <p:cNvPr id="153" name="Google Shape;153;p25"/>
          <p:cNvSpPr txBox="1"/>
          <p:nvPr/>
        </p:nvSpPr>
        <p:spPr>
          <a:xfrm>
            <a:off x="4154100" y="3752675"/>
            <a:ext cx="1493400" cy="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0xB1A2​</a:t>
            </a:r>
            <a:endParaRPr/>
          </a:p>
        </p:txBody>
      </p:sp>
      <p:sp>
        <p:nvSpPr>
          <p:cNvPr id="154" name="Google Shape;154;p25"/>
          <p:cNvSpPr txBox="1"/>
          <p:nvPr/>
        </p:nvSpPr>
        <p:spPr>
          <a:xfrm>
            <a:off x="6078900" y="3752675"/>
            <a:ext cx="1493400" cy="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0x7714​</a:t>
            </a:r>
            <a:endParaRPr/>
          </a:p>
        </p:txBody>
      </p:sp>
      <p:pic>
        <p:nvPicPr>
          <p:cNvPr id="155" name="Google Shape;15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8302" y="633375"/>
            <a:ext cx="3379600" cy="272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Arrays</a:t>
            </a:r>
            <a:endParaRPr/>
          </a:p>
        </p:txBody>
      </p:sp>
      <p:sp>
        <p:nvSpPr>
          <p:cNvPr id="161" name="Google Shape;161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 array is a collection of elements of the same type. Arrays are declared with a fixed size, </a:t>
            </a:r>
            <a:r>
              <a:rPr b="1" lang="en"/>
              <a:t>N</a:t>
            </a:r>
            <a:r>
              <a:rPr lang="en"/>
              <a:t>. Each element of an array is referenced by its index, a number from 0 to </a:t>
            </a:r>
            <a:r>
              <a:rPr b="1" lang="en"/>
              <a:t>N</a:t>
            </a:r>
            <a:r>
              <a:rPr lang="en"/>
              <a:t> - 1​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Once an array is declared, you cannot increase the number of elements it can store</a:t>
            </a:r>
            <a:endParaRPr/>
          </a:p>
        </p:txBody>
      </p:sp>
      <p:pic>
        <p:nvPicPr>
          <p:cNvPr id="162" name="Google Shape;16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3035175"/>
            <a:ext cx="3410950" cy="1771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9525" y="3244888"/>
            <a:ext cx="3009900" cy="1323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Dynamically Allocated Arrays</a:t>
            </a:r>
            <a:endParaRPr/>
          </a:p>
        </p:txBody>
      </p:sp>
      <p:sp>
        <p:nvSpPr>
          <p:cNvPr id="169" name="Google Shape;169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C++ requires that a static array have its size defined at compile time. The issue though is that here may be cases where the memory needs of a program can only be determined during runtime (ex. Depending on user input). In these cases, the program needs to dynamically allocate memory. 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The </a:t>
            </a:r>
            <a:r>
              <a:rPr b="1" lang="en" sz="1400">
                <a:solidFill>
                  <a:schemeClr val="dk1"/>
                </a:solidFill>
              </a:rPr>
              <a:t>new</a:t>
            </a:r>
            <a:r>
              <a:rPr lang="en" sz="1400">
                <a:solidFill>
                  <a:schemeClr val="dk1"/>
                </a:solidFill>
              </a:rPr>
              <a:t> keyword allows for that problem to be solved.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Failure to </a:t>
            </a:r>
            <a:r>
              <a:rPr b="1" lang="en" sz="1400">
                <a:solidFill>
                  <a:schemeClr val="dk1"/>
                </a:solidFill>
              </a:rPr>
              <a:t>delete</a:t>
            </a:r>
            <a:r>
              <a:rPr lang="en" sz="1400">
                <a:solidFill>
                  <a:schemeClr val="dk1"/>
                </a:solidFill>
              </a:rPr>
              <a:t> dynamically allocated objects can cause problems.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</a:rPr>
              <a:t>Good Resources to Review:</a:t>
            </a:r>
            <a:endParaRPr sz="12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https://cplusplus.com/doc/tutorial/dynamic/</a:t>
            </a:r>
            <a:endParaRPr sz="12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4"/>
              </a:rPr>
              <a:t>https://www.programiz.com/cpp-programming/memory-management</a:t>
            </a:r>
            <a:endParaRPr sz="12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</p:txBody>
      </p:sp>
      <p:pic>
        <p:nvPicPr>
          <p:cNvPr id="170" name="Google Shape;170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48750" y="2921200"/>
            <a:ext cx="3522100" cy="199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Classes/Structs</a:t>
            </a:r>
            <a:endParaRPr/>
          </a:p>
        </p:txBody>
      </p:sp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Classes are a way to create new user-defined types, with its own set of (member) functions and data members.​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/>
              <a:t>Classes are fundamental to programming that uses an </a:t>
            </a:r>
            <a:r>
              <a:rPr b="1" i="1" lang="en" sz="1400"/>
              <a:t>object-oriented approach​</a:t>
            </a:r>
            <a:endParaRPr b="1" i="1"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200" u="sng"/>
              <a:t>Public Members</a:t>
            </a:r>
            <a:r>
              <a:rPr lang="en" sz="1200"/>
              <a:t> - can be accessed from outside the class</a:t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200" u="sng"/>
              <a:t>Private</a:t>
            </a:r>
            <a:r>
              <a:rPr b="1" lang="en" sz="1200" u="sng"/>
              <a:t> Members</a:t>
            </a:r>
            <a:r>
              <a:rPr lang="en" sz="1200"/>
              <a:t> - can NOT be accessed (or even viewed) from outside the class</a:t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262626"/>
                </a:solidFill>
              </a:rPr>
              <a:t>Classes help utilize different computer science techniques such as:​</a:t>
            </a:r>
            <a:endParaRPr sz="1400">
              <a:solidFill>
                <a:srgbClr val="26262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262626"/>
                </a:solidFill>
              </a:rPr>
              <a:t> - Polymorphism         	- Encapsulation​</a:t>
            </a:r>
            <a:endParaRPr sz="1400">
              <a:solidFill>
                <a:srgbClr val="26262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262626"/>
                </a:solidFill>
              </a:rPr>
              <a:t> - Abstraction              	- Inheritance</a:t>
            </a:r>
            <a:endParaRPr sz="1400">
              <a:solidFill>
                <a:srgbClr val="26262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/>
          </a:p>
        </p:txBody>
      </p:sp>
      <p:pic>
        <p:nvPicPr>
          <p:cNvPr id="177" name="Google Shape;17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79275" y="3382250"/>
            <a:ext cx="3525300" cy="158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8"/>
          <p:cNvSpPr txBox="1"/>
          <p:nvPr/>
        </p:nvSpPr>
        <p:spPr>
          <a:xfrm>
            <a:off x="76325" y="4304325"/>
            <a:ext cx="4746600" cy="4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Good Resources to Review: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4"/>
              </a:rPr>
              <a:t>https://www.programiz.com/cpp-programming/object-class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5"/>
              </a:rPr>
              <a:t>https://www.w3schools.com/cpp/cpp_classes.asp</a:t>
            </a: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End of Day 1!</a:t>
            </a:r>
            <a:endParaRPr/>
          </a:p>
        </p:txBody>
      </p:sp>
      <p:sp>
        <p:nvSpPr>
          <p:cNvPr id="184" name="Google Shape;184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Next Workshop:</a:t>
            </a:r>
            <a:endParaRPr u="sng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File I/O (ArgumentManager.h)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FileZilla &amp; PuTTY (Dr. Rizk’s Linux Server)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Recursion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Welcome to 2436! I wish you all luck this semester!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 Us!</a:t>
            </a:r>
            <a:endParaRPr/>
          </a:p>
        </p:txBody>
      </p:sp>
      <p:sp>
        <p:nvSpPr>
          <p:cNvPr id="66" name="Google Shape;66;p14"/>
          <p:cNvSpPr txBox="1"/>
          <p:nvPr>
            <p:ph idx="1" type="body"/>
          </p:nvPr>
        </p:nvSpPr>
        <p:spPr>
          <a:xfrm>
            <a:off x="311700" y="1237500"/>
            <a:ext cx="3900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Anthony Delgado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" u="sng"/>
              <a:t>Major:</a:t>
            </a:r>
            <a:r>
              <a:rPr lang="en"/>
              <a:t> Computer Science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u="sng"/>
              <a:t>Classification:</a:t>
            </a:r>
            <a:r>
              <a:rPr lang="en"/>
              <a:t> Junior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u="sng"/>
              <a:t>(Not So) </a:t>
            </a:r>
            <a:r>
              <a:rPr lang="en" u="sng"/>
              <a:t>Fun Fact:</a:t>
            </a:r>
            <a:r>
              <a:rPr lang="en"/>
              <a:t> When I took 2436, I basically completely forgot everything from 1437 (So if I can do it, so can you!)</a:t>
            </a:r>
            <a:endParaRPr/>
          </a:p>
        </p:txBody>
      </p:sp>
      <p:sp>
        <p:nvSpPr>
          <p:cNvPr id="67" name="Google Shape;67;p14"/>
          <p:cNvSpPr txBox="1"/>
          <p:nvPr/>
        </p:nvSpPr>
        <p:spPr>
          <a:xfrm>
            <a:off x="4610175" y="1235700"/>
            <a:ext cx="4097100" cy="33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Chris Theradiyil Sabu</a:t>
            </a:r>
            <a:endParaRPr sz="18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-"/>
            </a:pPr>
            <a:r>
              <a:rPr lang="en" sz="1800" u="sng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Major:</a:t>
            </a:r>
            <a:r>
              <a:rPr lang="en"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 Computer Science</a:t>
            </a:r>
            <a:endParaRPr sz="18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-"/>
            </a:pPr>
            <a:r>
              <a:rPr lang="en" sz="1800" u="sng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Classification:</a:t>
            </a:r>
            <a:r>
              <a:rPr lang="en"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 Junior</a:t>
            </a:r>
            <a:endParaRPr sz="18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-"/>
            </a:pPr>
            <a:r>
              <a:rPr lang="en" sz="1800" u="sng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Fun Fact:</a:t>
            </a:r>
            <a:r>
              <a:rPr lang="en"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Some Quick Icebreakers!</a:t>
            </a:r>
            <a:endParaRPr/>
          </a:p>
        </p:txBody>
      </p:sp>
      <p:sp>
        <p:nvSpPr>
          <p:cNvPr id="73" name="Google Shape;73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Name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Major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Classification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Fun Fact/Something You Did in the Summer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General Course Info</a:t>
            </a:r>
            <a:endParaRPr/>
          </a:p>
        </p:txBody>
      </p:sp>
      <p:sp>
        <p:nvSpPr>
          <p:cNvPr id="79" name="Google Shape;79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Workshop Facilitators</a:t>
            </a:r>
            <a:endParaRPr u="sng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Anthony Delgado (adelga20@cougarnet.uh.edu)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Chris Sabu (citherad@cougarnet.uh.edu)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u="sng"/>
              <a:t>Workshop Location</a:t>
            </a:r>
            <a:endParaRPr u="sng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SR2 128 (Tuesday &amp; Thursdays)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u="sng"/>
              <a:t>Office Hours</a:t>
            </a:r>
            <a:endParaRPr u="sng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To Be Announced</a:t>
            </a:r>
            <a:endParaRPr/>
          </a:p>
        </p:txBody>
      </p:sp>
      <p:pic>
        <p:nvPicPr>
          <p:cNvPr id="80" name="Google Shape;8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75695" y="2724375"/>
            <a:ext cx="3595555" cy="2044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Workshop Overview</a:t>
            </a:r>
            <a:endParaRPr/>
          </a:p>
        </p:txBody>
      </p:sp>
      <p:sp>
        <p:nvSpPr>
          <p:cNvPr id="86" name="Google Shape;86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</a:t>
            </a:r>
            <a:r>
              <a:rPr lang="en"/>
              <a:t>workshop</a:t>
            </a:r>
            <a:r>
              <a:rPr lang="en"/>
              <a:t> is built around Dr. Rizk’s </a:t>
            </a:r>
            <a:r>
              <a:rPr lang="en"/>
              <a:t>COSC 2436</a:t>
            </a:r>
            <a:r>
              <a:rPr lang="en"/>
              <a:t> course and curriculum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The workshop is a </a:t>
            </a:r>
            <a:r>
              <a:rPr lang="en"/>
              <a:t>place that</a:t>
            </a:r>
            <a:r>
              <a:rPr lang="en"/>
              <a:t>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Creates a positive learning environment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Gives an opportunity for students to work collaboratively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Develops a student’s critical thinking skills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Board work, group work, whole and small-group discussions take place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Builds a student’s study skills (note-taking, outlines, mock exams)</a:t>
            </a:r>
            <a:endParaRPr/>
          </a:p>
        </p:txBody>
      </p:sp>
      <p:pic>
        <p:nvPicPr>
          <p:cNvPr id="87" name="Google Shape;8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27401" y="3848925"/>
            <a:ext cx="1948073" cy="109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07785" y="3848925"/>
            <a:ext cx="1644140" cy="10958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Succeeding in Dr. Rizk’s Class</a:t>
            </a:r>
            <a:endParaRPr/>
          </a:p>
        </p:txBody>
      </p:sp>
      <p:sp>
        <p:nvSpPr>
          <p:cNvPr id="94" name="Google Shape;94;p18"/>
          <p:cNvSpPr txBox="1"/>
          <p:nvPr>
            <p:ph idx="1" type="body"/>
          </p:nvPr>
        </p:nvSpPr>
        <p:spPr>
          <a:xfrm>
            <a:off x="311700" y="2810500"/>
            <a:ext cx="8520600" cy="18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Come to class &amp; workshop and take notes!​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Keep up with lecture and course materials​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Familiarize yourself with Dr. Rizk’s Linux server, download Putty and FileZilla​ ASAP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Complete extras and upload them to the server for extra credit​</a:t>
            </a:r>
            <a:endParaRPr sz="14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400"/>
              <a:t>Do as many practice problems as possible </a:t>
            </a:r>
            <a:r>
              <a:rPr b="1" lang="en" sz="1400" u="sng"/>
              <a:t>on your own outside of class</a:t>
            </a:r>
            <a:r>
              <a:rPr lang="en" sz="1400"/>
              <a:t> to familiarize yourself with all the concepts and improve your programming skills</a:t>
            </a:r>
            <a:r>
              <a:rPr lang="en"/>
              <a:t>​</a:t>
            </a:r>
            <a:endParaRPr/>
          </a:p>
        </p:txBody>
      </p:sp>
      <p:sp>
        <p:nvSpPr>
          <p:cNvPr id="95" name="Google Shape;95;p18"/>
          <p:cNvSpPr txBox="1"/>
          <p:nvPr/>
        </p:nvSpPr>
        <p:spPr>
          <a:xfrm>
            <a:off x="357800" y="1073425"/>
            <a:ext cx="8474400" cy="15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Proxima Nova"/>
                <a:ea typeface="Proxima Nova"/>
                <a:cs typeface="Proxima Nova"/>
                <a:sym typeface="Proxima Nova"/>
              </a:rPr>
              <a:t>This class is known for being a “weedout” class in the CS pathway, so it’s important that you don’t neglect it and truly do your best to learn the material covered in class.</a:t>
            </a:r>
            <a:endParaRPr sz="15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Proxima Nova"/>
                <a:ea typeface="Proxima Nova"/>
                <a:cs typeface="Proxima Nova"/>
                <a:sym typeface="Proxima Nova"/>
              </a:rPr>
              <a:t>As your workshop facilitators, we want each of you to pass the class with the highest grade possible, so please don’t take our class advice/tips lightly (We’ve been through this course and know what to expect). We’re here to make your experience through 2436 as enjoyable as possible.</a:t>
            </a:r>
            <a:endParaRPr sz="15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 txBox="1"/>
          <p:nvPr>
            <p:ph type="title"/>
          </p:nvPr>
        </p:nvSpPr>
        <p:spPr>
          <a:xfrm>
            <a:off x="311700" y="1961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Helpful Resources​</a:t>
            </a:r>
            <a:endParaRPr/>
          </a:p>
        </p:txBody>
      </p:sp>
      <p:sp>
        <p:nvSpPr>
          <p:cNvPr id="101" name="Google Shape;101;p19"/>
          <p:cNvSpPr txBox="1"/>
          <p:nvPr>
            <p:ph idx="1" type="body"/>
          </p:nvPr>
        </p:nvSpPr>
        <p:spPr>
          <a:xfrm>
            <a:off x="311700" y="749550"/>
            <a:ext cx="8520600" cy="364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en" sz="1500"/>
              <a:t>LeetCode &amp; NeetCode​</a:t>
            </a:r>
            <a:endParaRPr sz="1500"/>
          </a:p>
          <a:p>
            <a:pPr indent="-32385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A programming website that provides over 1000 different practice problems. ​</a:t>
            </a:r>
            <a:endParaRPr sz="1500"/>
          </a:p>
          <a:p>
            <a:pPr indent="-32385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Helpful in preparing for technical interviews, as many of the questions asked in interviews will be LeetCode type problems. ​</a:t>
            </a:r>
            <a:endParaRPr sz="1500"/>
          </a:p>
          <a:p>
            <a:pPr indent="-32385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Make sure to set up an account!​</a:t>
            </a:r>
            <a:endParaRPr sz="150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852"/>
              <a:buNone/>
            </a:pPr>
            <a:r>
              <a:rPr lang="en" sz="1500"/>
              <a:t>Kattis ​</a:t>
            </a:r>
            <a:endParaRPr sz="1500"/>
          </a:p>
          <a:p>
            <a:pPr indent="-32385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Archive of programming problems used in many coding competitions​</a:t>
            </a:r>
            <a:endParaRPr sz="1500"/>
          </a:p>
          <a:p>
            <a:pPr indent="-32385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Like LeetCode, Kattis is very helpful in developing and practicing your programming skills​</a:t>
            </a:r>
            <a:endParaRPr sz="1500"/>
          </a:p>
          <a:p>
            <a:pPr indent="-32385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Dr. Rizk hosts monthly competitions that can help boost your grade. ​</a:t>
            </a:r>
            <a:endParaRPr sz="1500"/>
          </a:p>
          <a:p>
            <a:pPr indent="-32385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Additionally, UH’s CSGirls &amp; Cougarettes hosts bi-weekly competitions, which can boost your grade as well.   ​</a:t>
            </a:r>
            <a:endParaRPr sz="150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852"/>
              <a:buNone/>
            </a:pPr>
            <a:r>
              <a:rPr lang="en" sz="1500"/>
              <a:t>Abdul Bari​ , Jenny</a:t>
            </a:r>
            <a:endParaRPr sz="1500"/>
          </a:p>
          <a:p>
            <a:pPr indent="-32385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You can just search them up on YouTube. They cover the basic information plus the implementation of each topic well.</a:t>
            </a:r>
            <a:endParaRPr sz="15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Important</a:t>
            </a:r>
            <a:r>
              <a:rPr lang="en"/>
              <a:t> Info</a:t>
            </a:r>
            <a:endParaRPr/>
          </a:p>
        </p:txBody>
      </p:sp>
      <p:sp>
        <p:nvSpPr>
          <p:cNvPr id="107" name="Google Shape;107;p20"/>
          <p:cNvSpPr txBox="1"/>
          <p:nvPr>
            <p:ph idx="1" type="body"/>
          </p:nvPr>
        </p:nvSpPr>
        <p:spPr>
          <a:xfrm>
            <a:off x="311700" y="14146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Attendance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Participation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This is a difficult class, so please reach out to us for help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IF you decide to drop the lecture:​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'W' Policy​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You may still be enrolled in the workshop, but the highest grade you can receive is a C+ </a:t>
            </a:r>
            <a:endParaRPr/>
          </a:p>
        </p:txBody>
      </p:sp>
      <p:pic>
        <p:nvPicPr>
          <p:cNvPr id="108" name="Google Shape;10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16169" y="274675"/>
            <a:ext cx="1854551" cy="2571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Suggestions?</a:t>
            </a:r>
            <a:endParaRPr/>
          </a:p>
        </p:txBody>
      </p:sp>
      <p:sp>
        <p:nvSpPr>
          <p:cNvPr id="114" name="Google Shape;114;p21"/>
          <p:cNvSpPr txBox="1"/>
          <p:nvPr>
            <p:ph idx="1" type="body"/>
          </p:nvPr>
        </p:nvSpPr>
        <p:spPr>
          <a:xfrm>
            <a:off x="249275" y="19889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Write down your expectations for this workshop:</a:t>
            </a:r>
            <a:endParaRPr/>
          </a:p>
          <a:p>
            <a:pPr indent="-342900" lvl="0" marL="914400" rtl="0" algn="l">
              <a:spcBef>
                <a:spcPts val="1200"/>
              </a:spcBef>
              <a:spcAft>
                <a:spcPts val="0"/>
              </a:spcAft>
              <a:buSzPts val="1800"/>
              <a:buChar char="❖"/>
            </a:pPr>
            <a:r>
              <a:rPr lang="en"/>
              <a:t>What goals do you have from attending workshop?​</a:t>
            </a:r>
            <a:endParaRPr/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"/>
              <a:t>Is there anything specific you'd like to see from workshop?​</a:t>
            </a:r>
            <a:endParaRPr/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"/>
              <a:t>Why did you join this workshop?​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400"/>
              <a:t>We value your input and opinions!​</a:t>
            </a:r>
            <a:endParaRPr sz="2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21"/>
          <p:cNvSpPr txBox="1"/>
          <p:nvPr/>
        </p:nvSpPr>
        <p:spPr>
          <a:xfrm>
            <a:off x="249275" y="1136075"/>
            <a:ext cx="8177100" cy="9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We’ve gone over some expectations we have of you all for this workshop, but we’d also like your input on some things so we all have a good semester together!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59DEB80B77BDD458F2D1B6BA1ACFBAA" ma:contentTypeVersion="0" ma:contentTypeDescription="Create a new document." ma:contentTypeScope="" ma:versionID="1594cd23dbc02cd021efa8faf9e367f0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31d5eec3c12ee2e8127422d567928fa7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C95B9151-C83C-4311-A2AD-906931FB44CB}"/>
</file>

<file path=customXml/itemProps2.xml><?xml version="1.0" encoding="utf-8"?>
<ds:datastoreItem xmlns:ds="http://schemas.openxmlformats.org/officeDocument/2006/customXml" ds:itemID="{9025DA6F-CF08-4959-980B-70DBC51E82FF}"/>
</file>

<file path=customXml/itemProps3.xml><?xml version="1.0" encoding="utf-8"?>
<ds:datastoreItem xmlns:ds="http://schemas.openxmlformats.org/officeDocument/2006/customXml" ds:itemID="{ECC5C60E-EEE6-4106-BB27-1B554E1BCE0F}"/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0x010100259DEB80B77BDD458F2D1B6BA1ACFBAA</vt:lpwstr>
  </property>
</Properties>
</file>